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00" r:id="rId13"/>
    <p:sldId id="263" r:id="rId14"/>
    <p:sldId id="264" r:id="rId15"/>
    <p:sldId id="265" r:id="rId16"/>
    <p:sldId id="266" r:id="rId17"/>
    <p:sldId id="267" r:id="rId18"/>
    <p:sldId id="268" r:id="rId19"/>
    <p:sldId id="274" r:id="rId20"/>
    <p:sldId id="276" r:id="rId21"/>
    <p:sldId id="269" r:id="rId22"/>
    <p:sldId id="277" r:id="rId23"/>
    <p:sldId id="278" r:id="rId24"/>
    <p:sldId id="279" r:id="rId25"/>
    <p:sldId id="273" r:id="rId26"/>
    <p:sldId id="280" r:id="rId27"/>
    <p:sldId id="281" r:id="rId28"/>
    <p:sldId id="284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3" r:id="rId39"/>
    <p:sldId id="294" r:id="rId40"/>
    <p:sldId id="295" r:id="rId41"/>
    <p:sldId id="296" r:id="rId42"/>
    <p:sldId id="307" r:id="rId43"/>
    <p:sldId id="308" r:id="rId44"/>
    <p:sldId id="301" r:id="rId45"/>
    <p:sldId id="302" r:id="rId46"/>
    <p:sldId id="306" r:id="rId47"/>
    <p:sldId id="303" r:id="rId48"/>
    <p:sldId id="304" r:id="rId49"/>
    <p:sldId id="305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94613"/>
  </p:normalViewPr>
  <p:slideViewPr>
    <p:cSldViewPr snapToGrid="0" snapToObjects="1" showGuides="1">
      <p:cViewPr>
        <p:scale>
          <a:sx n="84" d="100"/>
          <a:sy n="84" d="100"/>
        </p:scale>
        <p:origin x="1392" y="84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76537893700787"/>
          <c:y val="0.114210930474229"/>
          <c:w val="0.922971210629921"/>
          <c:h val="0.7506235389626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  <c:pt idx="6">
                  <c:v>2017.0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26.0</c:v>
                </c:pt>
                <c:pt idx="1">
                  <c:v>39.0</c:v>
                </c:pt>
                <c:pt idx="2">
                  <c:v>43.0</c:v>
                </c:pt>
                <c:pt idx="3">
                  <c:v>60.0</c:v>
                </c:pt>
                <c:pt idx="4">
                  <c:v>170.0</c:v>
                </c:pt>
                <c:pt idx="5">
                  <c:v>160.0</c:v>
                </c:pt>
                <c:pt idx="6">
                  <c:v>200.0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August 23,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Most slides from Noah Smith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</a:t>
            </a:r>
            <a:r>
              <a:rPr lang="en-US" smtClean="0"/>
              <a:t>plagiarism detection (WARNING)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tasks do you want to accomplish?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 smtClean="0"/>
              <a:t>NLP of the (near)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Semantic Machines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Information Retrieval/Question Answering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Summarization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Ambiguity Resolution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Grounding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Spelling correction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Coreference</a:t>
              </a:r>
              <a:endParaRPr lang="en-US" dirty="0" smtClean="0"/>
            </a:p>
            <a:p>
              <a:pPr algn="ctr"/>
              <a:r>
                <a:rPr lang="en-US" dirty="0" smtClean="0"/>
                <a:t>Resolution</a:t>
              </a:r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Named Entity Recognition</a:t>
              </a:r>
              <a:endParaRPr lang="en-US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Translation (If we were in Osaka)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Generation</a:t>
              </a:r>
              <a:endParaRPr lang="en-US" dirty="0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 </a:t>
              </a:r>
              <a:r>
                <a:rPr lang="en-US" smtClean="0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(humans) do these tasks?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 smtClean="0"/>
              <a:t>Spelling Correction</a:t>
            </a:r>
          </a:p>
          <a:p>
            <a:r>
              <a:rPr lang="en-US" dirty="0" smtClean="0"/>
              <a:t>Named Entity Extraction</a:t>
            </a:r>
          </a:p>
          <a:p>
            <a:r>
              <a:rPr lang="en-US" dirty="0" smtClean="0"/>
              <a:t>Question Answering</a:t>
            </a:r>
          </a:p>
          <a:p>
            <a:r>
              <a:rPr lang="en-US" dirty="0" err="1" smtClean="0"/>
              <a:t>Coreference</a:t>
            </a:r>
            <a:r>
              <a:rPr lang="en-US" dirty="0" smtClean="0"/>
              <a:t> Resolution</a:t>
            </a:r>
          </a:p>
          <a:p>
            <a:r>
              <a:rPr lang="en-US" dirty="0" smtClean="0"/>
              <a:t>Grounding</a:t>
            </a:r>
          </a:p>
          <a:p>
            <a:r>
              <a:rPr lang="en-US" dirty="0" smtClean="0"/>
              <a:t>Ambiguity Resolution</a:t>
            </a:r>
          </a:p>
          <a:p>
            <a:r>
              <a:rPr lang="en-US" dirty="0" smtClean="0"/>
              <a:t>Summarization</a:t>
            </a:r>
          </a:p>
          <a:p>
            <a:r>
              <a:rPr lang="en-US" dirty="0" smtClean="0"/>
              <a:t>Translation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Long story </a:t>
            </a:r>
            <a:r>
              <a:rPr lang="en-US" sz="2800" dirty="0"/>
              <a:t>s</a:t>
            </a:r>
            <a:r>
              <a:rPr lang="en-US" sz="2800" dirty="0" smtClean="0"/>
              <a:t>hort, you know languages!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What does it mean to "know" a language?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(What is the "true" R?)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I know English?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I know Mandarin?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Does a toddler know English?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Does </a:t>
            </a:r>
            <a:r>
              <a:rPr lang="en-US" sz="2400" dirty="0" err="1" smtClean="0"/>
              <a:t>wc</a:t>
            </a:r>
            <a:r>
              <a:rPr lang="en-US" sz="2400" dirty="0" smtClean="0"/>
              <a:t> know English?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phones = distinct sounds</a:t>
            </a:r>
          </a:p>
          <a:p>
            <a:r>
              <a:rPr lang="en-US" dirty="0" smtClean="0"/>
              <a:t>(governed by anatomy)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/l/ = alveolar lateral approximant     </a:t>
            </a:r>
            <a:r>
              <a:rPr lang="en-US" b="1" u="sng" dirty="0"/>
              <a:t>l</a:t>
            </a:r>
            <a:r>
              <a:rPr lang="en-US" dirty="0" smtClean="0"/>
              <a:t>ace</a:t>
            </a:r>
          </a:p>
          <a:p>
            <a:r>
              <a:rPr lang="en-US" dirty="0" smtClean="0"/>
              <a:t>/</a:t>
            </a:r>
            <a:r>
              <a:rPr lang="en-US" dirty="0" err="1"/>
              <a:t>ɾ</a:t>
            </a:r>
            <a:r>
              <a:rPr lang="en-US" dirty="0" smtClean="0"/>
              <a:t>/ = alveolar tap                                 </a:t>
            </a:r>
            <a:r>
              <a:rPr lang="en-US" b="1" u="sng" dirty="0" smtClean="0"/>
              <a:t>r</a:t>
            </a:r>
            <a:r>
              <a:rPr lang="en-US" dirty="0" smtClean="0"/>
              <a:t>ace</a:t>
            </a:r>
          </a:p>
          <a:p>
            <a:r>
              <a:rPr lang="en-US" dirty="0" smtClean="0"/>
              <a:t>/r/ = alveolar trill                                 </a:t>
            </a:r>
            <a:r>
              <a:rPr lang="en-US" b="1" u="sng" dirty="0" err="1" smtClean="0"/>
              <a:t>r</a:t>
            </a:r>
            <a:r>
              <a:rPr lang="en-US" dirty="0" err="1" smtClean="0"/>
              <a:t>ey</a:t>
            </a:r>
            <a:r>
              <a:rPr lang="en-US" dirty="0" smtClean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phonemes = meaningfully </a:t>
              </a:r>
            </a:p>
            <a:p>
              <a:r>
                <a:rPr lang="en-US" dirty="0" smtClean="0"/>
                <a:t>distinct sounds</a:t>
              </a:r>
            </a:p>
            <a:p>
              <a:r>
                <a:rPr lang="en-US" dirty="0" smtClean="0"/>
                <a:t>(governed by language)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English: /</a:t>
                </a:r>
                <a:r>
                  <a:rPr lang="en-US" dirty="0" err="1" smtClean="0"/>
                  <a:t>ɾ</a:t>
                </a:r>
                <a:r>
                  <a:rPr lang="en-US" dirty="0" smtClean="0"/>
                  <a:t>/  vs /r/ conflated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Japanese: /</a:t>
                </a:r>
                <a:r>
                  <a:rPr lang="en-US" dirty="0" err="1" smtClean="0"/>
                  <a:t>ɾ</a:t>
                </a:r>
                <a:r>
                  <a:rPr lang="en-US" dirty="0" smtClean="0"/>
                  <a:t>/ vs /r/ vs /l/ conflated   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Chinese: ma1 vs ma2 vs ma3 distinct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Hindi: /</a:t>
                </a:r>
                <a:r>
                  <a:rPr lang="en-US" dirty="0"/>
                  <a:t>d</a:t>
                </a:r>
                <a:r>
                  <a:rPr lang="en-US" dirty="0" smtClean="0"/>
                  <a:t>̪/ vs /</a:t>
                </a:r>
                <a:r>
                  <a:rPr lang="en-US" dirty="0" err="1"/>
                  <a:t>d̪</a:t>
                </a:r>
                <a:r>
                  <a:rPr lang="en-US" dirty="0" err="1" smtClean="0"/>
                  <a:t>ʱ</a:t>
                </a:r>
                <a:r>
                  <a:rPr lang="en-US" dirty="0" smtClean="0"/>
                  <a:t>/ distinct</a:t>
                </a:r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ሚስተር</a:t>
            </a:r>
            <a:r>
              <a:rPr lang="en-US" dirty="0" smtClean="0"/>
              <a:t> </a:t>
            </a:r>
            <a:r>
              <a:rPr lang="en-US" dirty="0" err="1" smtClean="0"/>
              <a:t>ቤንጀሚን</a:t>
            </a:r>
            <a:r>
              <a:rPr lang="en-US" dirty="0" smtClean="0"/>
              <a:t> </a:t>
            </a:r>
            <a:r>
              <a:rPr lang="en-US" dirty="0" err="1" smtClean="0"/>
              <a:t>መንግስቶም</a:t>
            </a:r>
            <a:r>
              <a:rPr lang="en-US" dirty="0" smtClean="0"/>
              <a:t> </a:t>
            </a:r>
            <a:r>
              <a:rPr lang="en-US" dirty="0" err="1" smtClean="0"/>
              <a:t>ንትግባረ’ቲ</a:t>
            </a:r>
            <a:r>
              <a:rPr lang="en-US" dirty="0" smtClean="0"/>
              <a:t> </a:t>
            </a:r>
            <a:r>
              <a:rPr lang="en-US" dirty="0" err="1" smtClean="0"/>
              <a:t>ሰነድ</a:t>
            </a:r>
            <a:r>
              <a:rPr lang="en-US" dirty="0" smtClean="0"/>
              <a:t> </a:t>
            </a:r>
            <a:r>
              <a:rPr lang="en-US" dirty="0" err="1" smtClean="0"/>
              <a:t>ሰላም</a:t>
            </a:r>
            <a:r>
              <a:rPr lang="en-US" dirty="0" smtClean="0"/>
              <a:t> </a:t>
            </a:r>
            <a:r>
              <a:rPr lang="en-US" dirty="0" err="1" smtClean="0"/>
              <a:t>ዝከአሎ</a:t>
            </a:r>
            <a:r>
              <a:rPr lang="en-US" dirty="0" smtClean="0"/>
              <a:t> </a:t>
            </a:r>
            <a:r>
              <a:rPr lang="en-US" dirty="0" err="1" smtClean="0"/>
              <a:t>ከምዝገበረ</a:t>
            </a:r>
            <a:r>
              <a:rPr lang="en-US" dirty="0" smtClean="0"/>
              <a:t> </a:t>
            </a:r>
            <a:r>
              <a:rPr lang="en-US" dirty="0" err="1" smtClean="0"/>
              <a:t>ንህዝቢ</a:t>
            </a:r>
            <a:r>
              <a:rPr lang="en-US" dirty="0" smtClean="0"/>
              <a:t> </a:t>
            </a:r>
            <a:r>
              <a:rPr lang="en-US" dirty="0" err="1" smtClean="0"/>
              <a:t>ደቡብ</a:t>
            </a:r>
            <a:r>
              <a:rPr lang="en-US" dirty="0" smtClean="0"/>
              <a:t> </a:t>
            </a:r>
            <a:r>
              <a:rPr lang="en-US" dirty="0" err="1" smtClean="0"/>
              <a:t>ሱዳንን</a:t>
            </a:r>
            <a:r>
              <a:rPr lang="en-US" dirty="0" smtClean="0"/>
              <a:t> </a:t>
            </a:r>
            <a:r>
              <a:rPr lang="en-US" dirty="0" err="1" smtClean="0"/>
              <a:t>ማሕበረ-ሰብ</a:t>
            </a:r>
            <a:r>
              <a:rPr lang="en-US" dirty="0" smtClean="0"/>
              <a:t> </a:t>
            </a:r>
            <a:r>
              <a:rPr lang="en-US" dirty="0" err="1" smtClean="0"/>
              <a:t>ዓለምን</a:t>
            </a:r>
            <a:r>
              <a:rPr lang="en-US" dirty="0" smtClean="0"/>
              <a:t> </a:t>
            </a:r>
            <a:r>
              <a:rPr lang="en-US" dirty="0" err="1" smtClean="0"/>
              <a:t>ዘርእየሉ</a:t>
            </a:r>
            <a:r>
              <a:rPr lang="en-US" dirty="0" smtClean="0"/>
              <a:t> </a:t>
            </a:r>
            <a:r>
              <a:rPr lang="en-US" dirty="0" err="1" smtClean="0"/>
              <a:t>ወቅቲ</a:t>
            </a:r>
            <a:r>
              <a:rPr lang="en-US" dirty="0" smtClean="0"/>
              <a:t> </a:t>
            </a:r>
            <a:r>
              <a:rPr lang="en-US" dirty="0" err="1" smtClean="0"/>
              <a:t>ኢና</a:t>
            </a:r>
            <a:r>
              <a:rPr lang="en-US" dirty="0" smtClean="0"/>
              <a:t> </a:t>
            </a:r>
            <a:r>
              <a:rPr lang="en-US" dirty="0" err="1" smtClean="0"/>
              <a:t>ንርከብ'ውን</a:t>
            </a:r>
            <a:r>
              <a:rPr lang="en-US" dirty="0" smtClean="0"/>
              <a:t> </a:t>
            </a:r>
            <a:r>
              <a:rPr lang="en-US" dirty="0" err="1" smtClean="0"/>
              <a:t>ኢሎም</a:t>
            </a:r>
            <a:r>
              <a:rPr lang="en-US" dirty="0" smtClean="0"/>
              <a:t>።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791" b="57493"/>
          <a:stretch/>
        </p:blipFill>
        <p:spPr>
          <a:xfrm>
            <a:off x="7510092" y="4197016"/>
            <a:ext cx="3740503" cy="1614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957244" y="3077736"/>
            <a:ext cx="5932123" cy="1193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+s (present, 3</a:t>
            </a:r>
            <a:r>
              <a:rPr lang="en-US" baseline="30000" dirty="0" smtClean="0"/>
              <a:t>rd</a:t>
            </a:r>
            <a:r>
              <a:rPr lang="en-US" dirty="0" smtClean="0"/>
              <a:t> person sing.)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+</a:t>
            </a:r>
            <a:r>
              <a:rPr lang="en-US" dirty="0" err="1" smtClean="0"/>
              <a:t>ed</a:t>
            </a:r>
            <a:r>
              <a:rPr lang="en-US" dirty="0" smtClean="0"/>
              <a:t> (past)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languages </a:t>
            </a:r>
            <a:r>
              <a:rPr lang="en-US" smtClean="0"/>
              <a:t>with more morphology?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unfriend,   Obamacare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{Mandarin </a:t>
            </a:r>
            <a:r>
              <a:rPr lang="en-US" sz="2400" dirty="0" smtClean="0"/>
              <a:t>Chinese, English, Spanish, Hindi, ..., Uyghur, ..., Oromo ...}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Anybody speak a rare language?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is a word?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unit of meaning?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separated by whitespace?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to make decisions!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Thai (or Chinese) example?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Turkish example?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non-compositional multi-word expressions:</a:t>
            </a:r>
            <a:br>
              <a:rPr lang="en-US" dirty="0" smtClean="0"/>
            </a:br>
            <a:r>
              <a:rPr lang="en-US" dirty="0" smtClean="0"/>
              <a:t>New York, take out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words </a:t>
            </a:r>
            <a:r>
              <a:rPr lang="en-US" smtClean="0"/>
              <a:t>fit together?</a:t>
            </a:r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DT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blue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JJ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boat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NN</a:t>
                </a:r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DT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blue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JJ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boat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NN</a:t>
                </a:r>
                <a:endParaRPr 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sailed home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VP</a:t>
              </a:r>
              <a:endParaRPr lang="en-US" dirty="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blue boat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NP</a:t>
              </a:r>
              <a:endParaRPr lang="en-US" dirty="0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 similarity to programming languages!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a sentence mean?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soldier did not want to die.</a:t>
            </a:r>
            <a:endParaRPr lang="en-US" sz="3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want-01: "desire"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(not "lack")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want-01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die-01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soldier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die-01: "cease to live"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(not "want very much")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polarity</a:t>
              </a:r>
              <a:endParaRPr lang="en-US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negative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</a:t>
            </a:r>
            <a:r>
              <a:rPr lang="en-US" smtClean="0"/>
              <a:t>does </a:t>
            </a:r>
            <a:r>
              <a:rPr lang="en-US" i="1" smtClean="0"/>
              <a:t>the speaker </a:t>
            </a:r>
            <a:r>
              <a:rPr lang="en-US" smtClean="0"/>
              <a:t>mean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Can you get me a table at O </a:t>
            </a:r>
            <a:r>
              <a:rPr lang="en-US" dirty="0" err="1" smtClean="0">
                <a:solidFill>
                  <a:schemeClr val="bg1"/>
                </a:solidFill>
              </a:rPr>
              <a:t>Ya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Yes, I have the ability to book reservations.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the goals of the participants?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Can you get me a table at O </a:t>
            </a:r>
            <a:r>
              <a:rPr lang="en-US" dirty="0" err="1" smtClean="0">
                <a:solidFill>
                  <a:schemeClr val="bg1"/>
                </a:solidFill>
              </a:rPr>
              <a:t>Ya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Would you like a wood or steel table?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 many people,</a:t>
            </a:r>
          </a:p>
          <a:p>
            <a:r>
              <a:rPr lang="en-US" dirty="0" smtClean="0"/>
              <a:t>long period of time...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 smtClean="0"/>
              <a:t>Ambiguity makes NLP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 smtClean="0"/>
              <a:t>meaning of </a:t>
            </a:r>
            <a:r>
              <a:rPr lang="en-US" i="1" dirty="0" smtClean="0"/>
              <a:t>bank</a:t>
            </a:r>
            <a:r>
              <a:rPr lang="en-US" dirty="0" smtClean="0"/>
              <a:t> or </a:t>
            </a:r>
            <a:r>
              <a:rPr lang="en-US" i="1" dirty="0" smtClean="0"/>
              <a:t>mean</a:t>
            </a:r>
            <a:r>
              <a:rPr lang="en-US" b="1" i="1" dirty="0" smtClean="0"/>
              <a:t> </a:t>
            </a:r>
            <a:r>
              <a:rPr lang="en-US" dirty="0" smtClean="0"/>
              <a:t>or </a:t>
            </a:r>
            <a:r>
              <a:rPr lang="en-US" i="1" dirty="0" smtClean="0"/>
              <a:t>latex</a:t>
            </a:r>
          </a:p>
          <a:p>
            <a:r>
              <a:rPr lang="en-US" i="1" dirty="0" smtClean="0"/>
              <a:t>make a decision</a:t>
            </a:r>
            <a:r>
              <a:rPr lang="en-US" dirty="0" smtClean="0"/>
              <a:t> or </a:t>
            </a:r>
            <a:r>
              <a:rPr lang="en-US" i="1" dirty="0" smtClean="0"/>
              <a:t>take out</a:t>
            </a:r>
            <a:r>
              <a:rPr lang="en-US" dirty="0" smtClean="0"/>
              <a:t> or </a:t>
            </a:r>
            <a:r>
              <a:rPr lang="en-US" i="1" dirty="0" smtClean="0"/>
              <a:t>make up</a:t>
            </a:r>
            <a:endParaRPr lang="en-US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Funny!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h/t Dan Klein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Enraged Cow Injures Farmer with Ax</a:t>
            </a:r>
            <a:endParaRPr lang="en-US" i="1" dirty="0" smtClean="0"/>
          </a:p>
          <a:p>
            <a:r>
              <a:rPr lang="en-US" dirty="0" smtClean="0"/>
              <a:t>Ban on Nude Dancing on Governor's Desk</a:t>
            </a:r>
          </a:p>
          <a:p>
            <a:r>
              <a:rPr lang="en-US" dirty="0" smtClean="0"/>
              <a:t>Teacher Strikes Idle Kids</a:t>
            </a:r>
          </a:p>
          <a:p>
            <a:r>
              <a:rPr lang="en-US" dirty="0" smtClean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Iraqi Head Seeks Arms</a:t>
            </a:r>
            <a:endParaRPr lang="en-US" i="1" dirty="0" smtClean="0"/>
          </a:p>
          <a:p>
            <a:r>
              <a:rPr lang="en-US" dirty="0" smtClean="0"/>
              <a:t>Stolen Painting Found by Tree</a:t>
            </a:r>
          </a:p>
          <a:p>
            <a:r>
              <a:rPr lang="en-US" dirty="0" smtClean="0"/>
              <a:t>Kids Make Nutritious Snacks</a:t>
            </a:r>
          </a:p>
          <a:p>
            <a:r>
              <a:rPr lang="en-US" dirty="0" smtClean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+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 smtClean="0"/>
              <a:t>Who has the telescope?</a:t>
            </a:r>
          </a:p>
          <a:p>
            <a:r>
              <a:rPr lang="en-US" dirty="0" smtClean="0"/>
              <a:t>What is the paper wrapping?</a:t>
            </a:r>
          </a:p>
          <a:p>
            <a:r>
              <a:rPr lang="en-US" dirty="0" smtClean="0"/>
              <a:t>An event of perception or an assault?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We saw the woman with the telescope wrapped in paper.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Humans have one (or two) major readings of this;</a:t>
            </a:r>
          </a:p>
          <a:p>
            <a:r>
              <a:rPr lang="en-US" sz="2400" dirty="0" smtClean="0"/>
              <a:t> hard to keep computers from getting the unlikely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Every fifteen minutes a woman in this country gives birth.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Our job is to find this woman, and stop her!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-- Groucho Marx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Richness makes NLP Hard!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Lots of ways to express the same thing</a:t>
            </a:r>
          </a:p>
          <a:p>
            <a:r>
              <a:rPr lang="en-US" dirty="0" smtClean="0"/>
              <a:t>Sometimes people communicate in an intentionally ambiguous way</a:t>
            </a:r>
          </a:p>
          <a:p>
            <a:r>
              <a:rPr lang="en-US" dirty="0" smtClean="0"/>
              <a:t>There are many languages, styles, genres, modalities...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 soldier was not afraid to die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The soldier did not fear death</a:t>
              </a:r>
              <a:endParaRPr lang="en-US" sz="24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?</a:t>
                </a:r>
                <a:endParaRPr lang="en-US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many other ways can this be said?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"Call me at six </a:t>
            </a:r>
            <a:r>
              <a:rPr lang="en-US" sz="2400" dirty="0" err="1" smtClean="0"/>
              <a:t>niner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three triple 0 dos"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"14 </a:t>
            </a:r>
            <a:r>
              <a:rPr lang="en-US" sz="2400" dirty="0"/>
              <a:t>words now and then sure 88 later if u </a:t>
            </a:r>
            <a:r>
              <a:rPr lang="en-US" sz="2400" dirty="0" smtClean="0"/>
              <a:t>want"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"u ship them? </a:t>
            </a:r>
            <a:r>
              <a:rPr lang="en-US" sz="2400" dirty="0" err="1" smtClean="0"/>
              <a:t>smh</a:t>
            </a:r>
            <a:r>
              <a:rPr lang="en-US" sz="2400" dirty="0" smtClean="0"/>
              <a:t>."</a:t>
            </a:r>
            <a:br>
              <a:rPr lang="en-US" sz="2400" dirty="0" smtClean="0"/>
            </a:br>
            <a:r>
              <a:rPr lang="en-US" sz="2400" dirty="0" smtClean="0"/>
              <a:t> "</a:t>
            </a:r>
            <a:r>
              <a:rPr lang="en-US" sz="2400" dirty="0" err="1" smtClean="0"/>
              <a:t>ikr</a:t>
            </a:r>
            <a:r>
              <a:rPr lang="en-US" sz="2400" dirty="0" smtClean="0"/>
              <a:t>, </a:t>
            </a:r>
            <a:r>
              <a:rPr lang="en-US" sz="2400" dirty="0" err="1" smtClean="0"/>
              <a:t>lolol</a:t>
            </a:r>
            <a:r>
              <a:rPr lang="en-US" sz="2400" dirty="0" smtClean="0"/>
              <a:t>, yolo."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Uncertainty/Noise </a:t>
            </a:r>
            <a:r>
              <a:rPr lang="en-US" dirty="0"/>
              <a:t>P</a:t>
            </a:r>
            <a:r>
              <a:rPr lang="en-US" dirty="0" smtClean="0"/>
              <a:t>ropagated at Scale Makes NLP Hard!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Lots of ambiguity at every level from one string!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makes NLP Hard!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is the meaning in these cases?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than just meaning is represented in these</a:t>
            </a:r>
          </a:p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the "real" 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we evaluate some of the tasks proposed?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People from other fields!</a:t>
            </a:r>
          </a:p>
          <a:p>
            <a:r>
              <a:rPr lang="en-US" sz="2400" dirty="0" smtClean="0"/>
              <a:t>Why are you here?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In This Course (I hope)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the NLP you interact with on a daily basis works</a:t>
            </a:r>
          </a:p>
          <a:p>
            <a:r>
              <a:rPr lang="en-US" dirty="0" smtClean="0"/>
              <a:t>The various models, algorithms, and tools that are out there to solve language-related problems you want to tackle</a:t>
            </a:r>
          </a:p>
          <a:p>
            <a:r>
              <a:rPr lang="en-US" dirty="0" smtClean="0"/>
              <a:t>How to design and evaluate your own task/model/algorithm/tool</a:t>
            </a:r>
          </a:p>
          <a:p>
            <a:r>
              <a:rPr lang="en-US" dirty="0" smtClean="0"/>
              <a:t>The currently open research questions, so you can pursue further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about Intro?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Next is Boring Course Stuff That Is Very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Jon (instructor)</a:t>
            </a:r>
          </a:p>
          <a:p>
            <a:pPr lvl="1"/>
            <a:r>
              <a:rPr lang="en-US" dirty="0" err="1" smtClean="0"/>
              <a:t>Asst</a:t>
            </a:r>
            <a:r>
              <a:rPr lang="en-US" dirty="0" smtClean="0"/>
              <a:t> </a:t>
            </a:r>
            <a:r>
              <a:rPr lang="en-US" dirty="0" err="1" smtClean="0"/>
              <a:t>rsrch</a:t>
            </a:r>
            <a:r>
              <a:rPr lang="en-US" dirty="0" smtClean="0"/>
              <a:t> prof since 2015, USC PhD 2010, worked in NLP since 2001, MT, IE, Semantics, ML</a:t>
            </a:r>
          </a:p>
          <a:p>
            <a:pPr lvl="1"/>
            <a:r>
              <a:rPr lang="en-US" dirty="0" smtClean="0"/>
              <a:t>I spend most of my time at ISI in Marina del Rey</a:t>
            </a:r>
          </a:p>
          <a:p>
            <a:r>
              <a:rPr lang="en-US" dirty="0"/>
              <a:t>Ramesh </a:t>
            </a:r>
            <a:r>
              <a:rPr lang="en-US" dirty="0" err="1" smtClean="0"/>
              <a:t>Manuvinakurike</a:t>
            </a:r>
            <a:r>
              <a:rPr lang="en-US" dirty="0" smtClean="0"/>
              <a:t> (TA)</a:t>
            </a:r>
          </a:p>
          <a:p>
            <a:pPr lvl="1"/>
            <a:r>
              <a:rPr lang="en-US" dirty="0" smtClean="0"/>
              <a:t>PhD student since 2013 at ICT studying dialogue systems </a:t>
            </a:r>
          </a:p>
          <a:p>
            <a:r>
              <a:rPr lang="en-US" dirty="0" err="1" smtClean="0"/>
              <a:t>Siddharth</a:t>
            </a:r>
            <a:r>
              <a:rPr lang="en-US" dirty="0" smtClean="0"/>
              <a:t> Jain (TA)</a:t>
            </a:r>
          </a:p>
          <a:p>
            <a:pPr lvl="1"/>
            <a:r>
              <a:rPr lang="en-US" dirty="0" smtClean="0"/>
              <a:t>PhD student since 2012 at ICT studying </a:t>
            </a:r>
          </a:p>
          <a:p>
            <a:r>
              <a:rPr lang="en-US" dirty="0" smtClean="0"/>
              <a:t>Dong </a:t>
            </a:r>
            <a:r>
              <a:rPr lang="en-US" dirty="0" err="1" smtClean="0"/>
              <a:t>Guo</a:t>
            </a:r>
            <a:r>
              <a:rPr lang="en-US" dirty="0" smtClean="0"/>
              <a:t> (TA)</a:t>
            </a:r>
          </a:p>
          <a:p>
            <a:pPr lvl="1"/>
            <a:r>
              <a:rPr lang="en-US" dirty="0" smtClean="0"/>
              <a:t>PhD student (ML), dialogue/QA industry experience</a:t>
            </a:r>
          </a:p>
          <a:p>
            <a:r>
              <a:rPr lang="en-US" dirty="0" err="1" smtClean="0"/>
              <a:t>Sneha</a:t>
            </a:r>
            <a:r>
              <a:rPr lang="en-US" dirty="0" smtClean="0"/>
              <a:t> Salvi (Grader) </a:t>
            </a:r>
          </a:p>
          <a:p>
            <a:r>
              <a:rPr lang="en-US" dirty="0" smtClean="0"/>
              <a:t>Xiang Zhang (Grader)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a pretty old topic!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founded : 1962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Jon first heard about NLP : 1999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Gainfully employed since 2001</a:t>
            </a:r>
          </a:p>
          <a:p>
            <a:r>
              <a:rPr lang="en-US" dirty="0" smtClean="0"/>
              <a:t>(USC PhD 2004-2010)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 NOT EMAIL US (sorry)</a:t>
            </a:r>
          </a:p>
          <a:p>
            <a:r>
              <a:rPr lang="en-US" dirty="0" smtClean="0"/>
              <a:t>Piazza Discussion Forums</a:t>
            </a:r>
          </a:p>
          <a:p>
            <a:pPr lvl="1"/>
            <a:r>
              <a:rPr lang="en-US" dirty="0" smtClean="0"/>
              <a:t>TAs and Instructor will monitor regularly, answer questions, engage in discussion</a:t>
            </a:r>
          </a:p>
          <a:p>
            <a:pPr lvl="1"/>
            <a:r>
              <a:rPr lang="en-US" dirty="0" smtClean="0"/>
              <a:t>You should answer each others' questions and help your fellow students out!</a:t>
            </a:r>
          </a:p>
          <a:p>
            <a:pPr lvl="1"/>
            <a:r>
              <a:rPr lang="en-US" dirty="0" smtClean="0"/>
              <a:t>Outstanding student contributors will receive a grade bump-up as extra credit (e.g. B to B+, B+ to A-) [see extra credit details in 4 slides]</a:t>
            </a:r>
          </a:p>
          <a:p>
            <a:r>
              <a:rPr lang="en-US" dirty="0" smtClean="0"/>
              <a:t>Office Hours</a:t>
            </a:r>
          </a:p>
          <a:p>
            <a:pPr lvl="1"/>
            <a:r>
              <a:rPr lang="en-US" dirty="0" smtClean="0"/>
              <a:t>Jon: 10am-11am Wed &amp; Fri (i.e. after class), RTH 512; 11am-12pm possible if there is demand</a:t>
            </a:r>
          </a:p>
          <a:p>
            <a:pPr lvl="1"/>
            <a:r>
              <a:rPr lang="en-US" dirty="0" err="1" smtClean="0"/>
              <a:t>Siddharth</a:t>
            </a:r>
            <a:r>
              <a:rPr lang="en-US" dirty="0" smtClean="0"/>
              <a:t> 8am-10am Mon, SAL lab</a:t>
            </a:r>
          </a:p>
          <a:p>
            <a:pPr lvl="1"/>
            <a:r>
              <a:rPr lang="en-US" dirty="0" smtClean="0"/>
              <a:t>Dong 12pm-2pm Tue, EEB 220</a:t>
            </a:r>
          </a:p>
          <a:p>
            <a:pPr lvl="1"/>
            <a:r>
              <a:rPr lang="en-US" dirty="0" smtClean="0"/>
              <a:t>Ramesh 8am-10am Thu, SAL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and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to "</a:t>
            </a:r>
            <a:r>
              <a:rPr lang="en-US" dirty="0" err="1" smtClean="0"/>
              <a:t>jonmay.net</a:t>
            </a:r>
            <a:r>
              <a:rPr lang="en-US" dirty="0" smtClean="0"/>
              <a:t>" and click on the link for the class website</a:t>
            </a:r>
          </a:p>
          <a:p>
            <a:r>
              <a:rPr lang="en-US" dirty="0" smtClean="0"/>
              <a:t>Schedule will probably change depending on our speed; check back frequently</a:t>
            </a:r>
          </a:p>
          <a:p>
            <a:r>
              <a:rPr lang="en-US" dirty="0" smtClean="0"/>
              <a:t>No official textbook; readings will be posted on the class website/Blackboard</a:t>
            </a:r>
          </a:p>
          <a:p>
            <a:r>
              <a:rPr lang="en-US" dirty="0" smtClean="0"/>
              <a:t>Class through 12/1 except:</a:t>
            </a:r>
          </a:p>
          <a:p>
            <a:pPr lvl="1"/>
            <a:r>
              <a:rPr lang="en-US" dirty="0" smtClean="0"/>
              <a:t>Fri, 9/22 No Class (Instructor religious holiday)</a:t>
            </a:r>
          </a:p>
          <a:p>
            <a:pPr lvl="1"/>
            <a:r>
              <a:rPr lang="en-US" dirty="0" smtClean="0"/>
              <a:t>Fri, 10/6 MIDTERM (note: see me after class if you have religious holiday)</a:t>
            </a:r>
          </a:p>
          <a:p>
            <a:pPr lvl="1"/>
            <a:r>
              <a:rPr lang="en-US" dirty="0" smtClean="0"/>
              <a:t>Week of 11/22, 11/24 No Class (Thanksgiving)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and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don't have to come to class if you don't want to/can't</a:t>
            </a:r>
          </a:p>
          <a:p>
            <a:pPr lvl="1"/>
            <a:r>
              <a:rPr lang="en-US" dirty="0" smtClean="0"/>
              <a:t>If you do, please pay attention and participate!</a:t>
            </a:r>
          </a:p>
          <a:p>
            <a:r>
              <a:rPr lang="en-US" dirty="0" smtClean="0"/>
              <a:t>However you are responsible for everything covered in class, and</a:t>
            </a:r>
          </a:p>
          <a:p>
            <a:pPr lvl="1"/>
            <a:r>
              <a:rPr lang="en-US" dirty="0" smtClean="0"/>
              <a:t>It won't be recorded</a:t>
            </a:r>
          </a:p>
          <a:p>
            <a:pPr lvl="1"/>
            <a:r>
              <a:rPr lang="en-US" dirty="0" smtClean="0"/>
              <a:t>Slides may not cover everything I discuss</a:t>
            </a:r>
          </a:p>
          <a:p>
            <a:r>
              <a:rPr lang="en-US" dirty="0" smtClean="0"/>
              <a:t>Slides will be posted soon after class</a:t>
            </a:r>
          </a:p>
          <a:p>
            <a:r>
              <a:rPr lang="en-US" dirty="0" smtClean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 smtClean="0"/>
              <a:t>Noah Smith (Univ. Washington)</a:t>
            </a:r>
          </a:p>
          <a:p>
            <a:pPr lvl="1"/>
            <a:r>
              <a:rPr lang="en-US" dirty="0" smtClean="0"/>
              <a:t>Adam Lopez (Univ. Edinburgh)</a:t>
            </a:r>
          </a:p>
          <a:p>
            <a:pPr lvl="1"/>
            <a:r>
              <a:rPr lang="en-US" dirty="0" smtClean="0"/>
              <a:t>Dan </a:t>
            </a:r>
            <a:r>
              <a:rPr lang="en-US" dirty="0" err="1" smtClean="0"/>
              <a:t>Jurafsky</a:t>
            </a:r>
            <a:r>
              <a:rPr lang="en-US" dirty="0" smtClean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expect you to program at the level of a CS undergrad senior or better</a:t>
            </a:r>
          </a:p>
          <a:p>
            <a:r>
              <a:rPr lang="en-US" dirty="0" smtClean="0"/>
              <a:t>Most of the assignments will be in Python</a:t>
            </a:r>
          </a:p>
          <a:p>
            <a:r>
              <a:rPr lang="en-US" dirty="0" smtClean="0"/>
              <a:t>There will be basic probability and statistics, which will be reviewed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8 </a:t>
            </a:r>
            <a:r>
              <a:rPr lang="en-US" dirty="0" err="1" smtClean="0"/>
              <a:t>homeworks</a:t>
            </a:r>
            <a:r>
              <a:rPr lang="en-US" dirty="0" smtClean="0"/>
              <a:t>, 2 weeks to do each one, they overlap (i.e. you will receive hw2 before hw1 is due; cf. syllabus). 7.5% of your grade each.</a:t>
            </a:r>
          </a:p>
          <a:p>
            <a:r>
              <a:rPr lang="en-US" dirty="0" smtClean="0"/>
              <a:t>No homework will be assigned or due right before midterm/final</a:t>
            </a:r>
          </a:p>
          <a:p>
            <a:r>
              <a:rPr lang="en-US" dirty="0" smtClean="0"/>
              <a:t>Mostly programming assignments submitted to </a:t>
            </a:r>
            <a:r>
              <a:rPr lang="en-US" dirty="0" err="1" smtClean="0"/>
              <a:t>Vocareum</a:t>
            </a:r>
            <a:r>
              <a:rPr lang="en-US" dirty="0" smtClean="0"/>
              <a:t> (you should have received an email opening your account, let us know if not!)</a:t>
            </a:r>
          </a:p>
          <a:p>
            <a:r>
              <a:rPr lang="en-US" dirty="0" smtClean="0"/>
              <a:t>Some written assignments submitted electronically</a:t>
            </a:r>
          </a:p>
          <a:p>
            <a:r>
              <a:rPr lang="en-US" dirty="0" smtClean="0"/>
              <a:t>You can have 4 late days total over the whole course...</a:t>
            </a:r>
          </a:p>
          <a:p>
            <a:pPr lvl="1"/>
            <a:r>
              <a:rPr lang="en-US" dirty="0" smtClean="0"/>
              <a:t>...but no more than 2 per assignment</a:t>
            </a:r>
          </a:p>
          <a:p>
            <a:r>
              <a:rPr lang="en-US" dirty="0" smtClean="0"/>
              <a:t>Late </a:t>
            </a:r>
            <a:r>
              <a:rPr lang="en-US" dirty="0" err="1" smtClean="0"/>
              <a:t>homeworks</a:t>
            </a:r>
            <a:r>
              <a:rPr lang="en-US" dirty="0" smtClean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Midterm: October 6 (please notify me if it's a religious holiday ASAP)</a:t>
            </a:r>
          </a:p>
          <a:p>
            <a:pPr lvl="1"/>
            <a:r>
              <a:rPr lang="en-US" dirty="0" smtClean="0"/>
              <a:t>15% of grade</a:t>
            </a:r>
          </a:p>
          <a:p>
            <a:pPr lvl="1"/>
            <a:r>
              <a:rPr lang="en-US" dirty="0" smtClean="0"/>
              <a:t>short answers, maybe multiple choice, some derivations, some pencil &amp; paper calculations</a:t>
            </a:r>
          </a:p>
          <a:p>
            <a:pPr lvl="1"/>
            <a:r>
              <a:rPr lang="en-US" dirty="0" smtClean="0"/>
              <a:t>one double-sided page of notes allowed (may be prepared with other </a:t>
            </a:r>
            <a:r>
              <a:rPr lang="en-US" u="sng" dirty="0" smtClean="0"/>
              <a:t>current 544 students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Final: December 6, 8-10am</a:t>
            </a:r>
          </a:p>
          <a:p>
            <a:pPr lvl="1"/>
            <a:r>
              <a:rPr lang="en-US" dirty="0" smtClean="0"/>
              <a:t>25% of grade</a:t>
            </a:r>
          </a:p>
          <a:p>
            <a:pPr lvl="1"/>
            <a:r>
              <a:rPr lang="en-US" dirty="0" smtClean="0"/>
              <a:t>like the midterm, but can cover the whole class (emphasis will be on second half)</a:t>
            </a:r>
          </a:p>
          <a:p>
            <a:pPr lvl="1"/>
            <a:r>
              <a:rPr lang="en-US" dirty="0" smtClean="0"/>
              <a:t>one double-sided page of notes allowed (may be prepared with other </a:t>
            </a:r>
            <a:r>
              <a:rPr lang="en-US" u="sng" dirty="0" smtClean="0"/>
              <a:t>current 544 students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Outstanding forum contributors may have their grade bumped a category (e.g. B- to B, B+ to A-).</a:t>
            </a:r>
          </a:p>
          <a:p>
            <a:r>
              <a:rPr lang="en-US" dirty="0" smtClean="0"/>
              <a:t>The number of and determination of such contributors is up to the staff and is not eligible for regrade.</a:t>
            </a:r>
          </a:p>
          <a:p>
            <a:r>
              <a:rPr lang="en-US" dirty="0" smtClean="0"/>
              <a:t>Occasionally there may be extra credit points in a homework. These will offset other point losses </a:t>
            </a:r>
            <a:r>
              <a:rPr lang="en-US" i="1" u="sng" dirty="0" smtClean="0"/>
              <a:t>in that homework</a:t>
            </a:r>
            <a:r>
              <a:rPr lang="en-US" dirty="0" smtClean="0"/>
              <a:t> (i.e. they do not affect other </a:t>
            </a:r>
            <a:r>
              <a:rPr lang="en-US" dirty="0" err="1" smtClean="0"/>
              <a:t>homeworks</a:t>
            </a:r>
            <a:r>
              <a:rPr lang="en-US" dirty="0" smtClean="0"/>
              <a:t>/exams and cannot result in a &gt;100% score).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Grading/Regrading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Grades will be issued one week after the exam/homework.</a:t>
            </a:r>
          </a:p>
          <a:p>
            <a:r>
              <a:rPr lang="en-US" dirty="0" smtClean="0"/>
              <a:t>No changes are allowed to submitted homework (after the deadline)</a:t>
            </a:r>
          </a:p>
          <a:p>
            <a:r>
              <a:rPr lang="en-US" dirty="0" smtClean="0"/>
              <a:t>If something is clearly wrong, you may request specific regrade of a specific question/part via a google form the TAs will send out.</a:t>
            </a:r>
          </a:p>
          <a:p>
            <a:r>
              <a:rPr lang="en-US" dirty="0" smtClean="0"/>
              <a:t>WARNING: If you are just 'fishing' for points you may LOSE additional points. No grubs!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MAY</a:t>
            </a:r>
          </a:p>
          <a:p>
            <a:pPr lvl="1"/>
            <a:r>
              <a:rPr lang="en-US" dirty="0" smtClean="0"/>
              <a:t>talk with other students, friends, or others about your homework assignments </a:t>
            </a:r>
            <a:r>
              <a:rPr lang="en-US" i="1" u="sng" dirty="0" smtClean="0"/>
              <a:t>IF</a:t>
            </a:r>
            <a:r>
              <a:rPr lang="en-US" dirty="0" smtClean="0"/>
              <a:t> you acknowledge such discussion in your submission</a:t>
            </a:r>
          </a:p>
          <a:p>
            <a:pPr lvl="1"/>
            <a:r>
              <a:rPr lang="en-US" dirty="0" smtClean="0"/>
              <a:t>ask questions about the homework and subject material in the forums</a:t>
            </a:r>
          </a:p>
          <a:p>
            <a:r>
              <a:rPr lang="en-US" dirty="0" smtClean="0"/>
              <a:t>You MAY NOT</a:t>
            </a:r>
          </a:p>
          <a:p>
            <a:pPr lvl="1"/>
            <a:r>
              <a:rPr lang="en-US" dirty="0" smtClean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 smtClean="0"/>
              <a:t>hack the scoring servers, </a:t>
            </a:r>
            <a:r>
              <a:rPr lang="en-US" dirty="0" err="1" smtClean="0"/>
              <a:t>Kobiyashi</a:t>
            </a:r>
            <a:r>
              <a:rPr lang="en-US" dirty="0" smtClean="0"/>
              <a:t> </a:t>
            </a:r>
            <a:r>
              <a:rPr lang="en-US" dirty="0" err="1" smtClean="0"/>
              <a:t>Maru</a:t>
            </a:r>
            <a:r>
              <a:rPr lang="en-US" dirty="0" smtClean="0"/>
              <a:t>-style</a:t>
            </a:r>
          </a:p>
          <a:p>
            <a:pPr lvl="1"/>
            <a:r>
              <a:rPr lang="en-US" i="1" u="sng" dirty="0" smtClean="0"/>
              <a:t>allow your code to be copied, even if unintentionally</a:t>
            </a:r>
          </a:p>
          <a:p>
            <a:pPr lvl="1"/>
            <a:r>
              <a:rPr lang="en-US" dirty="0" smtClean="0"/>
              <a:t>attempt to communicate with or read from any other person while taking exams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about 20 of you will be caught cheating, based on previous experience.</a:t>
            </a:r>
          </a:p>
          <a:p>
            <a:r>
              <a:rPr lang="en-US" dirty="0" smtClean="0"/>
              <a:t>By the end of this course you should have a pretty good idea of how we do it! (Hint: We use NLP to do it)</a:t>
            </a:r>
          </a:p>
          <a:p>
            <a:r>
              <a:rPr lang="en-US" dirty="0" smtClean="0"/>
              <a:t>Suspected cheats (</a:t>
            </a:r>
            <a:r>
              <a:rPr lang="en-US" i="1" u="sng" dirty="0" smtClean="0"/>
              <a:t>including those who were plagiarized from)</a:t>
            </a:r>
            <a:r>
              <a:rPr lang="en-US" dirty="0" smtClean="0"/>
              <a:t> will be reported to the University. Punishment includes but is not limited to:</a:t>
            </a:r>
          </a:p>
          <a:p>
            <a:pPr lvl="1"/>
            <a:r>
              <a:rPr lang="en-US" dirty="0" smtClean="0"/>
              <a:t>zero on assignment, exam, or class</a:t>
            </a:r>
          </a:p>
          <a:p>
            <a:pPr lvl="1"/>
            <a:r>
              <a:rPr lang="en-US" dirty="0" smtClean="0"/>
              <a:t>Loss of career services privileges</a:t>
            </a:r>
          </a:p>
          <a:p>
            <a:pPr lvl="1"/>
            <a:r>
              <a:rPr lang="en-US" dirty="0" smtClean="0"/>
              <a:t>Loss of CPT rights</a:t>
            </a:r>
          </a:p>
          <a:p>
            <a:pPr lvl="1"/>
            <a:r>
              <a:rPr lang="en-US" dirty="0" smtClean="0"/>
              <a:t>Uncomfortable meeting with </a:t>
            </a:r>
            <a:r>
              <a:rPr lang="en-US" dirty="0" err="1" smtClean="0"/>
              <a:t>Lizsl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98916818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Next</a:t>
            </a:r>
            <a:r>
              <a:rPr lang="en-US" dirty="0" smtClean="0"/>
              <a:t> This Time...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 and Text Processing</a:t>
            </a:r>
          </a:p>
          <a:p>
            <a:r>
              <a:rPr lang="en-US" dirty="0" smtClean="0"/>
              <a:t>Bring a laptop; we'll do in-class data manipulation, minor coding</a:t>
            </a:r>
          </a:p>
          <a:p>
            <a:r>
              <a:rPr lang="en-US" dirty="0" smtClean="0"/>
              <a:t>Make sure you have been invited and can get into </a:t>
            </a:r>
            <a:r>
              <a:rPr lang="en-US" dirty="0" err="1" smtClean="0"/>
              <a:t>vocareum</a:t>
            </a:r>
            <a:r>
              <a:rPr lang="en-US" dirty="0" smtClean="0"/>
              <a:t>/piazza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February 2011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October 2011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Launched 2006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WordLens</a:t>
            </a:r>
            <a:r>
              <a:rPr lang="en-US" sz="4000" dirty="0" smtClean="0"/>
              <a:t> 2015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Where else have you seen NLP in your life, </a:t>
            </a:r>
          </a:p>
          <a:p>
            <a:pPr algn="ctr"/>
            <a:r>
              <a:rPr lang="en-US" sz="4000" dirty="0" smtClean="0"/>
              <a:t>in the news, or elsewhere?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13732</TotalTime>
  <Words>1902</Words>
  <Application>Microsoft Macintosh PowerPoint</Application>
  <PresentationFormat>Widescreen</PresentationFormat>
  <Paragraphs>296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Calibri Light</vt:lpstr>
      <vt:lpstr>Arial</vt:lpstr>
      <vt:lpstr>Office Theme</vt:lpstr>
      <vt:lpstr>Lecture 1: Introduction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The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Grading/Regrading Policy</vt:lpstr>
      <vt:lpstr>Cheating</vt:lpstr>
      <vt:lpstr>Cheating</vt:lpstr>
      <vt:lpstr>Next This Time...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Microsoft Office User</cp:lastModifiedBy>
  <cp:revision>147</cp:revision>
  <cp:lastPrinted>2017-08-25T12:16:51Z</cp:lastPrinted>
  <dcterms:created xsi:type="dcterms:W3CDTF">2017-08-17T22:41:19Z</dcterms:created>
  <dcterms:modified xsi:type="dcterms:W3CDTF">2017-11-22T16:29:16Z</dcterms:modified>
</cp:coreProperties>
</file>